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58" r:id="rId5"/>
    <p:sldId id="259" r:id="rId6"/>
    <p:sldId id="260" r:id="rId7"/>
    <p:sldId id="261" r:id="rId8"/>
    <p:sldId id="278" r:id="rId9"/>
    <p:sldId id="262" r:id="rId10"/>
    <p:sldId id="263" r:id="rId11"/>
    <p:sldId id="267" r:id="rId12"/>
    <p:sldId id="264" r:id="rId13"/>
    <p:sldId id="270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5B5A2-7806-4548-8A00-681DE7F0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014038-2223-4AA6-8B2C-C2E37BBE9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E1ED2B-CE75-4300-9AD2-900737D2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D9EDA-CB0A-47E2-927A-6D1125A6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A76358-C561-4DA5-8E37-EF52188F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92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2FAA5-2256-499B-A1A4-DDE85AF9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A8532-3C48-4555-AB80-719C04F1E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6F7D6-D863-4FF4-8490-A9110FFE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F26CA6-FE72-498A-958B-6AC1592C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D7C9A0-EC05-488D-9F5F-3034A714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4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EE25B9-71CD-479E-B2FD-2F0E41A11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D03D03-E061-4AF7-A8BF-C39B90FFD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FF7451-8D6F-4C98-81F4-6502A648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F60BCF-F4EA-4A20-ABCA-063A28C1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5582E1-8187-464D-A545-9BC51DB8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45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B4184-4B38-4404-8D86-60880999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2753BA-B7E3-4F80-BE41-8B68126EB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0DEBA3-EAC7-4C28-AAEF-1224DD4C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BBFADD-54E3-405C-BE60-72469DD1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228E70-E784-47E0-9A07-BED64229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8EA8-59D0-42C6-87B1-728AD18B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055501-DC59-4798-9236-4A329E918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5841BB-3C16-4F7B-9609-B5A42FF7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AB3F27-6965-457B-908A-DDF91B01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D4749D-D273-47F7-B1CC-0507C3B6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1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5C956-5632-4C00-B4E2-30A57E13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2ADD0D-8C5D-494A-B19D-FD251B6F7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2BBDA4-006C-4F88-850D-43FD3E6B1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51DA66-6F25-46B1-9A68-2700E4DE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772B5E-E529-45CA-9D4F-8FC1C403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91F349-CDD2-4F2B-8948-26B55332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7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901F2-BEC8-41B5-995A-453CF87D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A6BC0C-F1A5-4AC2-B4F4-AC5EA5D0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8E896F-BDE7-4826-9C03-12974844D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B7FE07-7BA3-4296-9B2C-B66D94EC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204E70-849C-49DE-A3FA-95770EE97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869149-01E0-42FC-A1AB-7E7AA64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EF85C7-0000-4A47-B4D9-B4D97CE5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3E5165-4234-4CD7-BCD5-2D51A52B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9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A6CA9-C4D2-454D-B288-18D1D0E5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5D4F84-AFD2-4699-83B8-B2796B8E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FCD8D9-9591-4377-B69C-9621C9A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9FA0B3-44CC-455C-9017-5265B9A2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9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CA15E5-8ACB-4431-A3A8-AB05E418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74B901-BA1F-4810-A85B-C090D415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FA7A9D-29DE-460E-9AF1-9EF9C072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48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60C8D-0CD0-4166-A049-2EA1358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2797D-E353-4539-A7FE-9B256106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7EED6A-7603-40BC-9B11-2010BC4C9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B4C5F1-3BC0-4A5F-9BC7-85C181E2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6BCE0E-F640-483E-B8AB-5EC2DE33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2308EA-4114-4167-A638-39225671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6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139E6-AF57-4510-BA45-66F0B930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24587C-119A-425E-9351-CBD363F9A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94C27B-032F-40EC-9AC9-EAB9C62E0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457C59-A69E-4C51-A5E9-4A032258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131EFB-A354-4E12-B74F-BEB5A11C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D79565-A78B-403A-94E0-639EBD49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40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BE2010-483C-41B0-A5F0-9B81C282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E678C8-AD7E-4F46-93B7-190CFB83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C607B-15F1-4221-A103-EB4C75A3D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7220-331E-48C9-B25F-FED775107840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BEE8B-EF63-4F95-9060-C1672B3E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738128-008F-4763-8241-3E2E0D4F1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FAC1-3206-48D6-867C-17B0C433C0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8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PETRÓPOLIS E O USO DA BICICLETA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LAFIEL</a:t>
            </a:r>
          </a:p>
          <a:p>
            <a:r>
              <a:rPr lang="pt-BR" sz="2600" dirty="0"/>
              <a:t>LABORATÓRIO DE ATIVIDADES FÍSICAS ESPORTES E LAZER</a:t>
            </a:r>
          </a:p>
        </p:txBody>
      </p:sp>
    </p:spTree>
    <p:extLst>
      <p:ext uri="{BB962C8B-B14F-4D97-AF65-F5344CB8AC3E}">
        <p14:creationId xmlns:p14="http://schemas.microsoft.com/office/powerpoint/2010/main" val="164361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4-Breve análise: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532439" y="1715898"/>
          <a:ext cx="11265408" cy="44517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75">
                <a:tc>
                  <a:txBody>
                    <a:bodyPr/>
                    <a:lstStyle/>
                    <a:p>
                      <a:r>
                        <a:rPr lang="pt-BR" dirty="0"/>
                        <a:t>Pontos positivos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Pontos negativos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86">
                <a:tc>
                  <a:txBody>
                    <a:bodyPr/>
                    <a:lstStyle/>
                    <a:p>
                      <a:r>
                        <a:rPr lang="pt-BR" dirty="0"/>
                        <a:t>Desenvolvimento de</a:t>
                      </a:r>
                      <a:r>
                        <a:rPr lang="pt-BR" baseline="0" dirty="0"/>
                        <a:t> </a:t>
                      </a:r>
                      <a:r>
                        <a:rPr lang="pt-BR" dirty="0"/>
                        <a:t>nova</a:t>
                      </a:r>
                      <a:r>
                        <a:rPr lang="pt-BR" baseline="0" dirty="0"/>
                        <a:t> política publica de mobilidade: menos autos, menos carbono, menos tempo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Prevalência</a:t>
                      </a:r>
                      <a:r>
                        <a:rPr lang="pt-BR" baseline="0" dirty="0"/>
                        <a:t> da cultura do carro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pt-BR" dirty="0"/>
                        <a:t>Acesso aos ambientes de lazer (diminuição do raio de acesso)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</a:t>
                      </a:r>
                      <a:r>
                        <a:rPr lang="pt-BR" baseline="0" dirty="0"/>
                        <a:t> não reconhecimento do direito ao Lazer;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pt-BR" dirty="0"/>
                        <a:t>Ganhos em saúde: para cada  U$1,00</a:t>
                      </a:r>
                      <a:r>
                        <a:rPr lang="pt-BR" baseline="0" dirty="0"/>
                        <a:t> –U$3,80 de economia em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Aumento</a:t>
                      </a:r>
                      <a:r>
                        <a:rPr lang="pt-BR" baseline="0" dirty="0"/>
                        <a:t> das doenças decorrentes do sedentarismo e aumento de gastos;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pt-BR" dirty="0"/>
                        <a:t>Utilização</a:t>
                      </a:r>
                      <a:r>
                        <a:rPr lang="pt-BR" baseline="0" dirty="0"/>
                        <a:t> de ciclistas em raio inferior a 10 km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 Pouco apoio: Crianças</a:t>
                      </a:r>
                      <a:r>
                        <a:rPr lang="pt-BR" baseline="0" dirty="0"/>
                        <a:t> em idade escolar, trabalhadores, moradores.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81">
                <a:tc>
                  <a:txBody>
                    <a:bodyPr/>
                    <a:lstStyle/>
                    <a:p>
                      <a:r>
                        <a:rPr lang="pt-BR" dirty="0"/>
                        <a:t>Ganhos em 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reconhecimento de setores da sociedade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75">
                <a:tc>
                  <a:txBody>
                    <a:bodyPr/>
                    <a:lstStyle/>
                    <a:p>
                      <a:r>
                        <a:rPr lang="pt-BR" dirty="0"/>
                        <a:t>Valorização de áreas</a:t>
                      </a:r>
                      <a:r>
                        <a:rPr lang="pt-BR" baseline="0" dirty="0"/>
                        <a:t> com ciclo faixa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Resistência</a:t>
                      </a:r>
                      <a:r>
                        <a:rPr lang="pt-BR" baseline="0" dirty="0"/>
                        <a:t> de comerciantes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475">
                <a:tc>
                  <a:txBody>
                    <a:bodyPr/>
                    <a:lstStyle/>
                    <a:p>
                      <a:r>
                        <a:rPr lang="pt-BR" dirty="0"/>
                        <a:t>Cidade</a:t>
                      </a:r>
                      <a:r>
                        <a:rPr lang="pt-BR" baseline="0" dirty="0"/>
                        <a:t> amiga da bicicleta/ Brasil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Desconhecimento</a:t>
                      </a:r>
                      <a:r>
                        <a:rPr lang="pt-BR" baseline="0" dirty="0"/>
                        <a:t> de ganhos, relevo.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8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7-Falta de respeito.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945" y="1384652"/>
            <a:ext cx="6798073" cy="43162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36" y="1286837"/>
            <a:ext cx="3650963" cy="22960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36" y="3433452"/>
            <a:ext cx="2940615" cy="2862199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BBAC2EF8-B271-4F69-895D-EE734636B854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25054" y="3246155"/>
            <a:ext cx="3881000" cy="3386228"/>
          </a:xfrm>
          <a:prstGeom prst="rect">
            <a:avLst/>
          </a:prstGeom>
        </p:spPr>
      </p:pic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82EE029A-5FC5-4C6D-B97E-749794BB51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23" y="365125"/>
            <a:ext cx="2537025" cy="33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5-Exemplos urbanos e orientações: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1311" y="1378570"/>
            <a:ext cx="5522888" cy="3529982"/>
          </a:xfrm>
          <a:prstGeom prst="rect">
            <a:avLst/>
          </a:prstGeo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9683C8C1-4F96-4BDD-83BE-5665A35570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7" y="1378570"/>
            <a:ext cx="5160723" cy="3475038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4CEB718B-7CFB-4D59-A6BA-A7545079B0E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4" y="4117423"/>
            <a:ext cx="5060333" cy="2375452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A3A45B3B-B94C-4288-8CB1-600FF9FD8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1" y="4054259"/>
            <a:ext cx="4182797" cy="23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CAMPANHAS DE HUMANIZAÇÃO: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959" y="1470991"/>
            <a:ext cx="6751604" cy="4219753"/>
          </a:xfrm>
          <a:prstGeom prst="rect">
            <a:avLst/>
          </a:prstGeo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72EC1414-4186-45AC-BDC9-8AD6A9AF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1" y="2993006"/>
            <a:ext cx="5099663" cy="31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COMPETIÇÕES DE BICICLETA: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BUSCAMOS CONTEMPLAR NAS APRESENTAÇÕES AS DIFERENTES FORMAS DE DESENVOLVIMENTO DE POLÍTICAS PÚBLICAS.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92" y="2713272"/>
            <a:ext cx="2133430" cy="33445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" y="3484432"/>
            <a:ext cx="3889248" cy="21847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72" y="3602339"/>
            <a:ext cx="3619176" cy="20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COMPETIÇÕES DE BICICLETA: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PROVAVELMENTE TAZEM RECURSOS PRÓXIMOS AOS DE UMA CORRIDA DE  RUA;</a:t>
            </a:r>
          </a:p>
          <a:p>
            <a:r>
              <a:rPr lang="pt-BR" sz="2400" dirty="0"/>
              <a:t>DÃO VISIBILIDADE A CIDADE;</a:t>
            </a:r>
          </a:p>
          <a:p>
            <a:r>
              <a:rPr lang="pt-BR" sz="2400" dirty="0"/>
              <a:t>CONTEMPLAM SEGMENTO COMPETITIVO DE ALTO INVESTIMENTO;</a:t>
            </a:r>
          </a:p>
          <a:p>
            <a:r>
              <a:rPr lang="pt-BR" sz="2400" dirty="0"/>
              <a:t>RESIGNIFICAM ÁREAS COMO CUIABÁ, VALE DAS VIDEIRAS;</a:t>
            </a:r>
          </a:p>
          <a:p>
            <a:r>
              <a:rPr lang="pt-BR" sz="2400" dirty="0"/>
              <a:t>PROMOVEM ENTRETENIMENTO</a:t>
            </a:r>
          </a:p>
        </p:txBody>
      </p:sp>
    </p:spTree>
    <p:extLst>
      <p:ext uri="{BB962C8B-B14F-4D97-AF65-F5344CB8AC3E}">
        <p14:creationId xmlns:p14="http://schemas.microsoft.com/office/powerpoint/2010/main" val="408260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ajudar em políticas públicas: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/>
              <a:t> </a:t>
            </a:r>
            <a:br>
              <a:rPr lang="pt-BR" sz="2400" dirty="0"/>
            </a:br>
            <a:r>
              <a:rPr lang="pt-BR" sz="2400" dirty="0"/>
              <a:t>Todo projeto nasce do desejo de transformar determinada realidade. É o produto inicial de uma ideia para solucionar uma questão específica.</a:t>
            </a:r>
          </a:p>
          <a:p>
            <a:pPr>
              <a:buNone/>
            </a:pPr>
            <a:r>
              <a:rPr lang="pt-BR" sz="2400" dirty="0"/>
              <a:t> </a:t>
            </a:r>
          </a:p>
          <a:p>
            <a:pPr marL="0" indent="0">
              <a:buNone/>
            </a:pPr>
            <a:r>
              <a:rPr lang="pt-BR" sz="2400" dirty="0"/>
              <a:t>Vamos dar um caráter permanente as políticas públicas  da cidade!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75D4E6-C65A-453C-BF5A-4FF47A9A2280}"/>
              </a:ext>
            </a:extLst>
          </p:cNvPr>
          <p:cNvSpPr/>
          <p:nvPr/>
        </p:nvSpPr>
        <p:spPr>
          <a:xfrm>
            <a:off x="5433391" y="446155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“Sucessos sem</a:t>
            </a:r>
          </a:p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sucessivos sucessores</a:t>
            </a:r>
          </a:p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bem sucedidos é</a:t>
            </a:r>
          </a:p>
          <a:p>
            <a:pPr algn="ctr">
              <a:spcBef>
                <a:spcPct val="50000"/>
              </a:spcBef>
            </a:pP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fracasso”.</a:t>
            </a:r>
          </a:p>
          <a:p>
            <a:pPr algn="r">
              <a:spcBef>
                <a:spcPct val="50000"/>
              </a:spcBef>
            </a:pP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Robert A </a:t>
            </a:r>
            <a:r>
              <a:rPr lang="pt-BR" b="1" i="1" dirty="0" err="1">
                <a:solidFill>
                  <a:srgbClr val="FF0000"/>
                </a:solidFill>
                <a:latin typeface="Arial" charset="0"/>
              </a:rPr>
              <a:t>Orr</a:t>
            </a: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33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69" y="1966358"/>
            <a:ext cx="5525536" cy="2925284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400422-E0E2-4C7B-B90B-393C7A1B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7" y="2620617"/>
            <a:ext cx="48021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ESTUDO INICIAL SOBRE O IMPACTO DA IMPLANTAÇÃO DE CICLO FAIXA NA AVENIDA BARÃO DO RIO BRANCO- PETRÓPOLIS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MENSURAÇÃO DO EFEITO EM AMBIENTE DE LAZER E ATIVIDADES FÍSICAS.</a:t>
            </a:r>
          </a:p>
          <a:p>
            <a:r>
              <a:rPr lang="pt-BR" sz="2000" dirty="0"/>
              <a:t> MS. RENATO FARJALLA </a:t>
            </a:r>
          </a:p>
        </p:txBody>
      </p:sp>
    </p:spTree>
    <p:extLst>
      <p:ext uri="{BB962C8B-B14F-4D97-AF65-F5344CB8AC3E}">
        <p14:creationId xmlns:p14="http://schemas.microsoft.com/office/powerpoint/2010/main" val="253142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041" y="626301"/>
            <a:ext cx="9977752" cy="1431099"/>
          </a:xfrm>
        </p:spPr>
        <p:txBody>
          <a:bodyPr/>
          <a:lstStyle/>
          <a:p>
            <a:r>
              <a:rPr lang="pt-BR" dirty="0"/>
              <a:t>1-ESTUDOS DE DEMANDAS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DEMANDA REPRIMIDA  EM 15 ANOS DE PROPOSTAS DE CICLO/  AMBIENTE;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MOBILIDADE NA CIDADE APONTA UMA CRISE;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ESTUDO OBSERVA AS POLÍTICAS PÚBLICAS E A ANÁLISE DE IMPACTO EM DIVERSOS PONTOS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40" y="120335"/>
            <a:ext cx="1577555" cy="28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1.1Os estudos sobre o uso da bicicleta com ciclo faixas e ciclo vias em Petrópolis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Desde 1986/1999;</a:t>
            </a:r>
          </a:p>
          <a:p>
            <a:r>
              <a:rPr lang="pt-BR" dirty="0"/>
              <a:t>Apoio a propostas apresentadas a prefeitos em 2001;</a:t>
            </a:r>
          </a:p>
          <a:p>
            <a:r>
              <a:rPr lang="pt-BR" dirty="0"/>
              <a:t>Dificuldades culturais para o desenvolvimento do projeto;</a:t>
            </a:r>
          </a:p>
          <a:p>
            <a:r>
              <a:rPr lang="pt-BR" dirty="0"/>
              <a:t>Dificuldades geográficas para o desenvolvimento do projeto;</a:t>
            </a:r>
          </a:p>
          <a:p>
            <a:r>
              <a:rPr lang="pt-BR" dirty="0"/>
              <a:t>A mobilidade ainda não estava em pauta de forma tão intensa.</a:t>
            </a:r>
          </a:p>
          <a:p>
            <a:r>
              <a:rPr lang="pt-BR" dirty="0"/>
              <a:t>Lazer x mobilidade x meio ambiente;     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639" y="3075875"/>
            <a:ext cx="1666714" cy="29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2-O ESTUDO DE UMA CICLO FAIXA E RUA DE LAZER NA CIDADE DEPETRÓPOLIS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Observação em 3 horas de funcionamento: 498 pedestres em atividades de Lazer, entre 9:30 e 12:40h do dia  11 de Maio de 2014;</a:t>
            </a:r>
          </a:p>
          <a:p>
            <a:r>
              <a:rPr lang="pt-BR" dirty="0"/>
              <a:t>Observação de 189 bicicletas de todos os tamanhos;</a:t>
            </a:r>
          </a:p>
          <a:p>
            <a:r>
              <a:rPr lang="pt-BR" dirty="0"/>
              <a:t>Início dos estudos sobre a área 01 de maio:  Adequada a EVENTOS;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56" y="3883890"/>
            <a:ext cx="4348715" cy="24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540826"/>
            <a:ext cx="8773367" cy="1139806"/>
          </a:xfrm>
        </p:spPr>
        <p:txBody>
          <a:bodyPr>
            <a:normAutofit fontScale="90000"/>
          </a:bodyPr>
          <a:lstStyle/>
          <a:p>
            <a:r>
              <a:rPr lang="pt-BR" dirty="0"/>
              <a:t>2.1-O estudo: as observações realizadas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Foram observadas as frequências da rua de lazer após a implantação da ciclo faixa no lado par da Avenida Barão do Rio Branco; (aumento)</a:t>
            </a:r>
          </a:p>
          <a:p>
            <a:r>
              <a:rPr lang="pt-BR" dirty="0"/>
              <a:t>Foi aplicada um questionário (semi- estruturado) sobre a nova ciclo faixa;  </a:t>
            </a:r>
          </a:p>
          <a:p>
            <a:r>
              <a:rPr lang="pt-BR" dirty="0"/>
              <a:t>Alta quantidade de utilizadores: corridas de rua, caminhadas , treinos, passeios de bicicleta aos fins de semana; (aumento)</a:t>
            </a:r>
          </a:p>
          <a:p>
            <a:r>
              <a:rPr lang="pt-BR" dirty="0"/>
              <a:t>Aumento do número de ciclistas diários e corredores diários; (aumento)</a:t>
            </a:r>
          </a:p>
          <a:p>
            <a:r>
              <a:rPr lang="pt-BR" dirty="0"/>
              <a:t>Falta de conhecimento sobre as regras de utilização, mesmo com folheto explicativo; (contra mão, fora da faixa, não sinalizar)</a:t>
            </a:r>
          </a:p>
          <a:p>
            <a:r>
              <a:rPr lang="pt-BR" dirty="0"/>
              <a:t>Receio de motoristas em utilizar a pista durante o dia: (histórico de acidentes)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3" y="255934"/>
            <a:ext cx="2361574" cy="14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28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3-Síntese de alguns resultados: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2208" y="1999487"/>
            <a:ext cx="10471078" cy="3859311"/>
          </a:xfrm>
        </p:spPr>
        <p:txBody>
          <a:bodyPr>
            <a:normAutofit/>
          </a:bodyPr>
          <a:lstStyle/>
          <a:p>
            <a:r>
              <a:rPr lang="pt-BR" dirty="0"/>
              <a:t>Foram 40 questionários destinados aos ciclistas maiores de 12 anos;</a:t>
            </a:r>
          </a:p>
          <a:p>
            <a:r>
              <a:rPr lang="pt-BR" dirty="0"/>
              <a:t>10 utilizam a bicicleta como meio de transporte regular e querem mais ciclo faixas, apesar do relevo da cidade;</a:t>
            </a:r>
          </a:p>
          <a:p>
            <a:r>
              <a:rPr lang="pt-BR" dirty="0"/>
              <a:t>20 passariam a utilizar a bicicleta como meio de transporte para aulas e trabalho e querem mais ciclo faixas; </a:t>
            </a:r>
          </a:p>
          <a:p>
            <a:r>
              <a:rPr lang="pt-BR" dirty="0"/>
              <a:t>30 utilizariam mais a bicicleta como lazer na ciclo faixa; </a:t>
            </a:r>
          </a:p>
          <a:p>
            <a:r>
              <a:rPr lang="pt-BR" dirty="0"/>
              <a:t>30 tem receio de acidentes na pista, mas acreditam que os motoristas educados respeitarão mais as bicicletas;</a:t>
            </a:r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8613912" y="5261113"/>
            <a:ext cx="2759373" cy="13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0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637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PETRÓPOLIS E O USO DA BICICLETA</vt:lpstr>
      <vt:lpstr>Apresentação do PowerPoint</vt:lpstr>
      <vt:lpstr>ESTUDO INICIAL SOBRE O IMPACTO DA IMPLANTAÇÃO DE CICLO FAIXA NA AVENIDA BARÃO DO RIO BRANCO- PETRÓPOLIS</vt:lpstr>
      <vt:lpstr>1-ESTUDOS DE DEMANDAS</vt:lpstr>
      <vt:lpstr>1.1Os estudos sobre o uso da bicicleta com ciclo faixas e ciclo vias em Petrópolis</vt:lpstr>
      <vt:lpstr>2-O ESTUDO DE UMA CICLO FAIXA E RUA DE LAZER NA CIDADE DEPETRÓPOLIS:</vt:lpstr>
      <vt:lpstr>2.1-O estudo: as observações realizadas</vt:lpstr>
      <vt:lpstr>Apresentação do PowerPoint</vt:lpstr>
      <vt:lpstr>3-Síntese de alguns resultados:</vt:lpstr>
      <vt:lpstr>4-Breve análise:</vt:lpstr>
      <vt:lpstr>7-Falta de respeito.</vt:lpstr>
      <vt:lpstr>5-Exemplos urbanos e orientações:</vt:lpstr>
      <vt:lpstr>CAMPANHAS DE HUMANIZAÇÃO:</vt:lpstr>
      <vt:lpstr>AS COMPETIÇÕES DE BICICLETA:</vt:lpstr>
      <vt:lpstr>AS COMPETIÇÕES DE BICICLETA:</vt:lpstr>
      <vt:lpstr>Para ajudar em políticas públicas: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PETRÓPOLIS E O USO DA BICICLETA</dc:title>
  <dc:creator>Renato Farjalla</dc:creator>
  <cp:lastModifiedBy>Bruno Antonio Neves Rodrigues</cp:lastModifiedBy>
  <cp:revision>6</cp:revision>
  <dcterms:created xsi:type="dcterms:W3CDTF">2018-09-19T00:13:57Z</dcterms:created>
  <dcterms:modified xsi:type="dcterms:W3CDTF">2018-10-24T15:23:20Z</dcterms:modified>
</cp:coreProperties>
</file>